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98" r:id="rId1"/>
  </p:sldMasterIdLst>
  <p:notesMasterIdLst>
    <p:notesMasterId r:id="rId21"/>
  </p:notesMasterIdLst>
  <p:sldIdLst>
    <p:sldId id="286" r:id="rId2"/>
    <p:sldId id="515" r:id="rId3"/>
    <p:sldId id="516" r:id="rId4"/>
    <p:sldId id="517" r:id="rId5"/>
    <p:sldId id="508" r:id="rId6"/>
    <p:sldId id="287" r:id="rId7"/>
    <p:sldId id="288" r:id="rId8"/>
    <p:sldId id="289" r:id="rId9"/>
    <p:sldId id="507" r:id="rId10"/>
    <p:sldId id="513" r:id="rId11"/>
    <p:sldId id="509" r:id="rId12"/>
    <p:sldId id="292" r:id="rId13"/>
    <p:sldId id="294" r:id="rId14"/>
    <p:sldId id="300" r:id="rId15"/>
    <p:sldId id="301" r:id="rId16"/>
    <p:sldId id="510" r:id="rId17"/>
    <p:sldId id="514" r:id="rId18"/>
    <p:sldId id="511" r:id="rId19"/>
    <p:sldId id="512" r:id="rId2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22" y="108"/>
      </p:cViewPr>
      <p:guideLst>
        <p:guide orient="horz" pos="429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98E4D4F-88A8-465C-A5D4-6197E80EF51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677" cy="6858000"/>
          </a:xfrm>
        </p:grpSpPr>
        <p:pic>
          <p:nvPicPr>
            <p:cNvPr id="5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" name="Picture 11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2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14"/>
          <p:cNvCxnSpPr/>
          <p:nvPr/>
        </p:nvCxnSpPr>
        <p:spPr>
          <a:xfrm>
            <a:off x="2019300" y="3471863"/>
            <a:ext cx="511333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838" y="5054600"/>
            <a:ext cx="6731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CB062-9A43-46B5-9136-93C443BB487B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2463" y="5054600"/>
            <a:ext cx="40640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6725" y="5054600"/>
            <a:ext cx="414338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0EEDE-BA9B-42D1-8F65-AD08887EBD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33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43D32-4DC5-4E24-A93A-C71189F82CB7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4919-168F-49F8-953A-0AB91E8AA9C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930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/>
          <p:cNvCxnSpPr/>
          <p:nvPr/>
        </p:nvCxnSpPr>
        <p:spPr>
          <a:xfrm>
            <a:off x="1277938" y="41402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D60F8-EB59-4F50-8230-599EF829BD37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0CBD4-FCA4-4551-81DE-ED62A4CC50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194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849313" y="9048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TW" sz="7200" smtClean="0"/>
              <a:t>“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634288" y="2827338"/>
            <a:ext cx="457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r" eaLnBrk="1" hangingPunct="1">
              <a:defRPr/>
            </a:pPr>
            <a:r>
              <a:rPr lang="en-US" altLang="zh-TW" sz="7200" smtClean="0"/>
              <a:t>”</a:t>
            </a:r>
          </a:p>
        </p:txBody>
      </p:sp>
      <p:cxnSp>
        <p:nvCxnSpPr>
          <p:cNvPr id="7" name="Straight Connector 18"/>
          <p:cNvCxnSpPr/>
          <p:nvPr/>
        </p:nvCxnSpPr>
        <p:spPr>
          <a:xfrm>
            <a:off x="1277938" y="41402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5E89A-3A1E-49B5-9D18-0C2462940F92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2EF00-A2C5-4D43-BD23-E9C6F82026D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0133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38CE8-7591-469E-9A4F-04AE862725CD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65111-0F62-47B2-B05C-9F2F19A40D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930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877888" y="896938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TW" sz="8000" smtClean="0"/>
              <a:t>“</a:t>
            </a: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650163" y="2608263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r" eaLnBrk="1" hangingPunct="1">
              <a:defRPr/>
            </a:pPr>
            <a:r>
              <a:rPr lang="en-US" altLang="zh-TW" sz="8000" smtClean="0"/>
              <a:t>”</a:t>
            </a:r>
          </a:p>
        </p:txBody>
      </p:sp>
      <p:cxnSp>
        <p:nvCxnSpPr>
          <p:cNvPr id="7" name="Straight Connector 25"/>
          <p:cNvCxnSpPr/>
          <p:nvPr/>
        </p:nvCxnSpPr>
        <p:spPr>
          <a:xfrm>
            <a:off x="1277938" y="34290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39434E-2DD8-4DDD-BF5C-E6BFD1555061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C13FC-A460-4B38-B2EA-A59CF10B3D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659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4"/>
          <p:cNvCxnSpPr/>
          <p:nvPr/>
        </p:nvCxnSpPr>
        <p:spPr>
          <a:xfrm>
            <a:off x="1277938" y="34290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rtlCol="0">
            <a:normAutofit/>
          </a:bodyPr>
          <a:lstStyle>
            <a:lvl1pPr>
              <a:defRPr lang="en-US" sz="3200" b="0" dirty="0"/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04D4C-B18E-4330-8EF4-D02A07C20718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5302B-95D0-4594-AD57-406C9A50963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5810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1277938" y="2354263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D18F9-3D17-4029-B40C-C46BBD07A91E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4B13B-2E08-48AD-84A3-A3B60230E6A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7707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6245225" y="906463"/>
            <a:ext cx="0" cy="496887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93823-8EAA-4FB0-BF06-448DCDCEC99D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C621B-59D4-4B4D-8F14-9C5B87F70FA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670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00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9D4C2-E3CD-4C44-96E1-99E0889C258C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EE347-2BDA-4D81-9D47-ED187A91DE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19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0"/>
          <p:cNvCxnSpPr/>
          <p:nvPr/>
        </p:nvCxnSpPr>
        <p:spPr>
          <a:xfrm>
            <a:off x="1277938" y="35988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DDD00-DA16-4FD5-B591-9D61FCAFB02F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9FC82-CDD2-4A4C-A754-57F35DBF03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114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02EC6-2D2B-48D4-A90B-2EFF5461B742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A6831-5EA9-404F-93F7-22C4401AC6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6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0"/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26DBB-B52E-4252-929C-E8FA239203DE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B98EF-6EE2-4934-BD78-C9F66DE3198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179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3"/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A886A-AA34-483D-B87B-3C7F3F21F78C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B736E-CB13-48EF-9BC8-D23CCF736F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43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56E6-0BBC-4081-A74C-1B52DD7F8337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677A0-744B-48BD-94DC-E7BE752694D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106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5"/>
          <p:cNvCxnSpPr/>
          <p:nvPr/>
        </p:nvCxnSpPr>
        <p:spPr>
          <a:xfrm>
            <a:off x="1277938" y="2913063"/>
            <a:ext cx="23336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F2390-1DAE-497A-BFEA-36E989FC7206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2610-534D-4C05-BE00-666ADEE647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105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5509B-B2E9-41BE-A820-86F2B38AD405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F7106-F0C5-4333-9BD4-143F54C7B85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149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>
            <a:grpSpLocks/>
          </p:cNvGrpSpPr>
          <p:nvPr/>
        </p:nvGrpSpPr>
        <p:grpSpPr bwMode="auto">
          <a:xfrm>
            <a:off x="0" y="0"/>
            <a:ext cx="9151938" cy="6858000"/>
            <a:chOff x="0" y="0"/>
            <a:chExt cx="9152467" cy="6858000"/>
          </a:xfrm>
        </p:grpSpPr>
        <p:pic>
          <p:nvPicPr>
            <p:cNvPr id="1032" name="Picture 7" descr="S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36" name="Picture 9" descr="HDRibbonContent-UniformTrim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 descr="HDRibbonContent-UniformTrim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176338" y="9159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76338" y="2490788"/>
            <a:ext cx="67992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350" y="5961063"/>
            <a:ext cx="1149350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F2C2F3C4-A14D-4ADC-A60F-6401DA7685CE}" type="datetimeFigureOut">
              <a:rPr lang="en-US" altLang="zh-TW"/>
              <a:pPr>
                <a:defRPr/>
              </a:pPr>
              <a:t>9/5/2018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338" y="5961063"/>
            <a:ext cx="5105400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313" y="5961063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B14F59BC-EFB6-4E40-B4D4-ED672B637A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895" r:id="rId7"/>
    <p:sldLayoutId id="2147483905" r:id="rId8"/>
    <p:sldLayoutId id="2147483896" r:id="rId9"/>
    <p:sldLayoutId id="2147483897" r:id="rId10"/>
    <p:sldLayoutId id="2147483906" r:id="rId11"/>
    <p:sldLayoutId id="2147483907" r:id="rId12"/>
    <p:sldLayoutId id="2147483898" r:id="rId13"/>
    <p:sldLayoutId id="2147483908" r:id="rId14"/>
    <p:sldLayoutId id="2147483909" r:id="rId15"/>
    <p:sldLayoutId id="2147483910" r:id="rId16"/>
    <p:sldLayoutId id="2147483911" r:id="rId17"/>
    <p:sldLayoutId id="2147483912" r:id="rId18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081463" y="2855913"/>
            <a:ext cx="3930650" cy="13112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4000"/>
              <a:t>Introduction to</a:t>
            </a:r>
          </a:p>
          <a:p>
            <a:pPr eaLnBrk="1" hangingPunct="1"/>
            <a:r>
              <a:rPr lang="en-US" altLang="zh-TW" sz="4000"/>
              <a:t>Image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088" y="1855788"/>
            <a:ext cx="7402512" cy="4238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Types of image file formats: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700" b="1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1800" smtClean="0">
                <a:latin typeface="Times New Roman" panose="02020603050405020304" pitchFamily="18" charset="0"/>
              </a:rPr>
              <a:t> 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BMP</a:t>
            </a:r>
            <a:r>
              <a:rPr lang="en-US" altLang="zh-TW" sz="2000" smtClean="0">
                <a:latin typeface="Times New Roman" panose="02020603050405020304" pitchFamily="18" charset="0"/>
              </a:rPr>
              <a:t>   : Microsoft Bitmap formal</a:t>
            </a:r>
            <a:r>
              <a:rPr lang="en-US" altLang="zh-TW" sz="1800" smtClean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b="1" smtClean="0">
                <a:latin typeface="Times New Roman" panose="02020603050405020304" pitchFamily="18" charset="0"/>
              </a:rPr>
              <a:t>       JPEG</a:t>
            </a:r>
            <a:r>
              <a:rPr lang="en-US" altLang="zh-TW" sz="2000" smtClean="0">
                <a:latin typeface="Times New Roman" panose="02020603050405020304" pitchFamily="18" charset="0"/>
              </a:rPr>
              <a:t>  : Joint Photographics Experts Group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PNG</a:t>
            </a:r>
            <a:r>
              <a:rPr lang="en-US" altLang="zh-TW" sz="2000" smtClean="0">
                <a:latin typeface="Times New Roman" panose="02020603050405020304" pitchFamily="18" charset="0"/>
              </a:rPr>
              <a:t>    : Portable Network Graphics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b="1" smtClean="0">
                <a:latin typeface="Times New Roman" panose="02020603050405020304" pitchFamily="18" charset="0"/>
              </a:rPr>
              <a:t>       TIFF</a:t>
            </a:r>
            <a:r>
              <a:rPr lang="en-US" altLang="zh-TW" sz="2000" smtClean="0">
                <a:latin typeface="Times New Roman" panose="02020603050405020304" pitchFamily="18" charset="0"/>
              </a:rPr>
              <a:t>   : Tagged Image File Format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GIF</a:t>
            </a:r>
            <a:r>
              <a:rPr lang="en-US" altLang="zh-TW" sz="2000" smtClean="0">
                <a:latin typeface="Times New Roman" panose="02020603050405020304" pitchFamily="18" charset="0"/>
              </a:rPr>
              <a:t>     : Graphics Interchange Format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HDF</a:t>
            </a:r>
            <a:r>
              <a:rPr lang="en-US" altLang="zh-TW" sz="2000" smtClean="0">
                <a:latin typeface="Times New Roman" panose="02020603050405020304" pitchFamily="18" charset="0"/>
              </a:rPr>
              <a:t>   : Hierarchical Data Format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PCX</a:t>
            </a:r>
            <a:r>
              <a:rPr lang="en-US" altLang="zh-TW" sz="2000" smtClean="0">
                <a:latin typeface="Times New Roman" panose="02020603050405020304" pitchFamily="18" charset="0"/>
              </a:rPr>
              <a:t>   : PC Paintbrush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…</a:t>
            </a:r>
          </a:p>
        </p:txBody>
      </p:sp>
      <p:sp>
        <p:nvSpPr>
          <p:cNvPr id="24579" name="投影片編號版面配置區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r" eaLnBrk="1" hangingPunct="1"/>
            <a:fld id="{9C9AB89C-0E3E-4DE6-9D22-527D0836F967}" type="slidenum">
              <a:rPr kumimoji="1" lang="zh-TW" altLang="en-US" sz="1400">
                <a:latin typeface="Arial" panose="020B0604020202020204" pitchFamily="34" charset="0"/>
              </a:rPr>
              <a:pPr algn="r" eaLnBrk="1" hangingPunct="1"/>
              <a:t>10</a:t>
            </a:fld>
            <a:endParaRPr kumimoji="1" lang="en-US" altLang="zh-TW" sz="1400">
              <a:latin typeface="Arial" panose="020B0604020202020204" pitchFamily="34" charset="0"/>
            </a:endParaRPr>
          </a:p>
        </p:txBody>
      </p:sp>
      <p:sp>
        <p:nvSpPr>
          <p:cNvPr id="24580" name="Text Box 2"/>
          <p:cNvSpPr txBox="1">
            <a:spLocks noChangeArrowheads="1"/>
          </p:cNvSpPr>
          <p:nvPr/>
        </p:nvSpPr>
        <p:spPr bwMode="auto">
          <a:xfrm>
            <a:off x="1916113" y="812800"/>
            <a:ext cx="5362575" cy="4619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/>
              <a:t>Types of Image File Formats--Examples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/>
          <p:cNvSpPr txBox="1">
            <a:spLocks noChangeArrowheads="1"/>
          </p:cNvSpPr>
          <p:nvPr/>
        </p:nvSpPr>
        <p:spPr bwMode="auto">
          <a:xfrm>
            <a:off x="3160713" y="920750"/>
            <a:ext cx="2963862" cy="4619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Spatial Resolution</a:t>
            </a:r>
            <a:endParaRPr lang="en-US" altLang="zh-TW" sz="2400"/>
          </a:p>
        </p:txBody>
      </p:sp>
      <p:pic>
        <p:nvPicPr>
          <p:cNvPr id="2560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2016125"/>
            <a:ext cx="6929438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659063" y="928688"/>
            <a:ext cx="3565525" cy="4619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Gray-Level Resolution</a:t>
            </a:r>
            <a:endParaRPr lang="en-US" altLang="zh-TW" sz="2400"/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901700" y="1574800"/>
            <a:ext cx="7356475" cy="4354513"/>
            <a:chOff x="235" y="930"/>
            <a:chExt cx="5402" cy="3266"/>
          </a:xfrm>
        </p:grpSpPr>
        <p:pic>
          <p:nvPicPr>
            <p:cNvPr id="266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" y="930"/>
              <a:ext cx="3373" cy="3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6629" name="Object 5"/>
            <p:cNvGraphicFramePr>
              <a:graphicFrameLocks noChangeAspect="1"/>
            </p:cNvGraphicFramePr>
            <p:nvPr/>
          </p:nvGraphicFramePr>
          <p:xfrm>
            <a:off x="235" y="946"/>
            <a:ext cx="2708" cy="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6" name="Image" r:id="rId4" imgW="8685714" imgH="10425397" progId="Photoshop.Image.8">
                    <p:embed/>
                  </p:oleObj>
                </mc:Choice>
                <mc:Fallback>
                  <p:oleObj name="Image" r:id="rId4" imgW="8685714" imgH="10425397" progId="Photoshop.Image.8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" y="946"/>
                          <a:ext cx="2708" cy="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0" name="Rectangle 6"/>
            <p:cNvSpPr>
              <a:spLocks noChangeArrowheads="1"/>
            </p:cNvSpPr>
            <p:nvPr/>
          </p:nvSpPr>
          <p:spPr bwMode="auto">
            <a:xfrm>
              <a:off x="5378" y="388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6631" name="Rectangle 7"/>
            <p:cNvSpPr>
              <a:spLocks noChangeArrowheads="1"/>
            </p:cNvSpPr>
            <p:nvPr/>
          </p:nvSpPr>
          <p:spPr bwMode="auto">
            <a:xfrm>
              <a:off x="4038" y="385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6632" name="Rectangle 8"/>
            <p:cNvSpPr>
              <a:spLocks noChangeArrowheads="1"/>
            </p:cNvSpPr>
            <p:nvPr/>
          </p:nvSpPr>
          <p:spPr bwMode="auto">
            <a:xfrm>
              <a:off x="5342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26633" name="Rectangle 9"/>
            <p:cNvSpPr>
              <a:spLocks noChangeArrowheads="1"/>
            </p:cNvSpPr>
            <p:nvPr/>
          </p:nvSpPr>
          <p:spPr bwMode="auto">
            <a:xfrm>
              <a:off x="3868" y="226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16</a:t>
              </a:r>
            </a:p>
          </p:txBody>
        </p:sp>
        <p:sp>
          <p:nvSpPr>
            <p:cNvPr id="26634" name="Rectangle 10"/>
            <p:cNvSpPr>
              <a:spLocks noChangeArrowheads="1"/>
            </p:cNvSpPr>
            <p:nvPr/>
          </p:nvSpPr>
          <p:spPr bwMode="auto">
            <a:xfrm>
              <a:off x="2584" y="2242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128</a:t>
              </a:r>
            </a:p>
          </p:txBody>
        </p:sp>
        <p:sp>
          <p:nvSpPr>
            <p:cNvPr id="26635" name="Rectangle 11"/>
            <p:cNvSpPr>
              <a:spLocks noChangeArrowheads="1"/>
            </p:cNvSpPr>
            <p:nvPr/>
          </p:nvSpPr>
          <p:spPr bwMode="auto">
            <a:xfrm>
              <a:off x="2527" y="387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32</a:t>
              </a:r>
            </a:p>
          </p:txBody>
        </p:sp>
        <p:sp>
          <p:nvSpPr>
            <p:cNvPr id="26636" name="Rectangle 12"/>
            <p:cNvSpPr>
              <a:spLocks noChangeArrowheads="1"/>
            </p:cNvSpPr>
            <p:nvPr/>
          </p:nvSpPr>
          <p:spPr bwMode="auto">
            <a:xfrm>
              <a:off x="1195" y="387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64</a:t>
              </a:r>
            </a:p>
          </p:txBody>
        </p:sp>
        <p:sp>
          <p:nvSpPr>
            <p:cNvPr id="26637" name="Rectangle 13"/>
            <p:cNvSpPr>
              <a:spLocks noChangeArrowheads="1"/>
            </p:cNvSpPr>
            <p:nvPr/>
          </p:nvSpPr>
          <p:spPr bwMode="auto">
            <a:xfrm>
              <a:off x="1176" y="2271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256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214438" y="941388"/>
            <a:ext cx="6553200" cy="4619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Some Basic Relationships Between Pixels</a:t>
            </a:r>
            <a:endParaRPr lang="en-US" altLang="zh-TW" sz="240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95350" y="1555750"/>
            <a:ext cx="7526338" cy="44704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>
            <a:normAutofit lnSpcReduction="10000"/>
          </a:bodyPr>
          <a:lstStyle/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TW" sz="2800" dirty="0">
                <a:solidFill>
                  <a:srgbClr val="FF0000"/>
                </a:solidFill>
                <a:ea typeface="SimSun" panose="02010600030101010101" pitchFamily="2" charset="-122"/>
              </a:rPr>
              <a:t>Pixel</a:t>
            </a:r>
          </a:p>
          <a:p>
            <a:pPr marL="539750" lvl="2" indent="0" eaLnBrk="1" fontAlgn="auto" hangingPunct="1">
              <a:buFontTx/>
              <a:buNone/>
              <a:defRPr/>
            </a:pP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pixel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has a location (the spatial coordinate) and a value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CN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Connected component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of </a:t>
            </a:r>
            <a:r>
              <a:rPr lang="en-US" altLang="zh-CN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S</a:t>
            </a:r>
            <a:endParaRPr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39750" lvl="1" indent="-82550" eaLnBrk="1" fontAlgn="auto" hangingPunct="1">
              <a:buFontTx/>
              <a:buNone/>
              <a:defRPr/>
            </a:pP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T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he set of all pixels in </a:t>
            </a:r>
            <a:r>
              <a:rPr lang="en-US" altLang="zh-CN" i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S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that are connected to a given pixel in </a:t>
            </a:r>
            <a:r>
              <a:rPr lang="en-US" altLang="zh-CN" i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S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.</a:t>
            </a:r>
          </a:p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CN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Region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of an image</a:t>
            </a:r>
            <a:endParaRPr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TW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ontour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of a region</a:t>
            </a:r>
            <a:endParaRPr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CN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Edge</a:t>
            </a:r>
            <a:endParaRPr lang="en-US" altLang="zh-TW" sz="2800" dirty="0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marL="539750" lvl="1" indent="-82550" eaLnBrk="1" fontAlgn="auto" hangingPunct="1">
              <a:buFontTx/>
              <a:buNone/>
              <a:defRPr/>
            </a:pP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	Edge is a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path of one or more pixels that separate two regions of significantly different gray levels.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3646488" y="850900"/>
            <a:ext cx="1773237" cy="4619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Histogram</a:t>
            </a:r>
            <a:endParaRPr lang="en-US" altLang="zh-TW"/>
          </a:p>
        </p:txBody>
      </p:sp>
      <p:graphicFrame>
        <p:nvGraphicFramePr>
          <p:cNvPr id="28675" name="Object 4"/>
          <p:cNvGraphicFramePr>
            <a:graphicFrameLocks noChangeAspect="1"/>
          </p:cNvGraphicFramePr>
          <p:nvPr/>
        </p:nvGraphicFramePr>
        <p:xfrm>
          <a:off x="2036763" y="1470025"/>
          <a:ext cx="5330825" cy="457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name="Image" r:id="rId3" imgW="4685714" imgH="4025397" progId="Photoshop.Image.8">
                  <p:embed/>
                </p:oleObj>
              </mc:Choice>
              <mc:Fallback>
                <p:oleObj name="Image" r:id="rId3" imgW="4685714" imgH="4025397" progId="Photoshop.Imag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63" y="1470025"/>
                        <a:ext cx="5330825" cy="457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638550" y="933450"/>
            <a:ext cx="1771650" cy="4619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Histogram</a:t>
            </a:r>
            <a:endParaRPr lang="en-US" altLang="zh-TW"/>
          </a:p>
        </p:txBody>
      </p:sp>
      <p:graphicFrame>
        <p:nvGraphicFramePr>
          <p:cNvPr id="29699" name="Object 4"/>
          <p:cNvGraphicFramePr>
            <a:graphicFrameLocks noChangeAspect="1"/>
          </p:cNvGraphicFramePr>
          <p:nvPr/>
        </p:nvGraphicFramePr>
        <p:xfrm>
          <a:off x="1984375" y="1468438"/>
          <a:ext cx="5407025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" name="Image" r:id="rId3" imgW="4673016" imgH="3987302" progId="Photoshop.Image.8">
                  <p:embed/>
                </p:oleObj>
              </mc:Choice>
              <mc:Fallback>
                <p:oleObj name="Image" r:id="rId3" imgW="4673016" imgH="3987302" progId="Photoshop.Imag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1468438"/>
                        <a:ext cx="5407025" cy="461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762375" y="850900"/>
            <a:ext cx="1579563" cy="4619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Textbook</a:t>
            </a:r>
            <a:endParaRPr lang="en-US" altLang="zh-TW"/>
          </a:p>
        </p:txBody>
      </p:sp>
      <p:sp>
        <p:nvSpPr>
          <p:cNvPr id="30723" name="Rectangle 3"/>
          <p:cNvSpPr txBox="1">
            <a:spLocks noChangeArrowheads="1"/>
          </p:cNvSpPr>
          <p:nvPr/>
        </p:nvSpPr>
        <p:spPr bwMode="auto">
          <a:xfrm>
            <a:off x="895350" y="1555750"/>
            <a:ext cx="7526338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539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FF0000"/>
                </a:solidFill>
                <a:ea typeface="SimSun" panose="02010600030101010101" pitchFamily="2" charset="-122"/>
              </a:rPr>
              <a:t>Textbook</a:t>
            </a:r>
          </a:p>
          <a:p>
            <a:pPr lvl="2" eaLnBrk="1" hangingPunct="1">
              <a:buFontTx/>
              <a:buNone/>
            </a:pPr>
            <a:r>
              <a:rPr lang="en-US" altLang="zh-TW" sz="2000"/>
              <a:t>Image processing Analysis, and Machine Vision, 4</a:t>
            </a:r>
            <a:r>
              <a:rPr lang="en-US" altLang="zh-TW" sz="2000" baseline="30000"/>
              <a:t>th</a:t>
            </a:r>
            <a:r>
              <a:rPr lang="en-US" altLang="zh-TW" sz="2000"/>
              <a:t> edition</a:t>
            </a:r>
          </a:p>
          <a:p>
            <a:pPr lvl="2" eaLnBrk="1" hangingPunct="1">
              <a:buFontTx/>
              <a:buNone/>
            </a:pPr>
            <a:r>
              <a:rPr lang="en-US" altLang="zh-TW" sz="2000">
                <a:solidFill>
                  <a:srgbClr val="FF0000"/>
                </a:solidFill>
              </a:rPr>
              <a:t>Milan Sonka, Vaclav Hlavac, Roger Boyle</a:t>
            </a:r>
          </a:p>
          <a:p>
            <a:pPr lvl="2" eaLnBrk="1" hangingPunct="1">
              <a:buFontTx/>
              <a:buNone/>
            </a:pPr>
            <a:r>
              <a:rPr lang="en-US" altLang="zh-TW" sz="2000">
                <a:solidFill>
                  <a:srgbClr val="FF0000"/>
                </a:solidFill>
              </a:rPr>
              <a:t>2015</a:t>
            </a:r>
          </a:p>
        </p:txBody>
      </p:sp>
      <p:pic>
        <p:nvPicPr>
          <p:cNvPr id="30724" name="Picture 2" descr="H:\T DOCS\PPT JPEGS\97811335936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128963"/>
            <a:ext cx="2478088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1663"/>
            <a:ext cx="7415213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3878263" y="777875"/>
            <a:ext cx="1292225" cy="4619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Outline</a:t>
            </a:r>
            <a:endParaRPr lang="en-US" altLang="zh-TW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95350" y="1555750"/>
            <a:ext cx="7526338" cy="4470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1 Introduction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2 The image, its representations and properties</a:t>
            </a:r>
          </a:p>
          <a:p>
            <a:pPr marL="722313" lvl="1" indent="-265113" fontAlgn="auto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Image digitization, digital image properties, color images, cameras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3 The image, its mathematical and physical background</a:t>
            </a:r>
          </a:p>
          <a:p>
            <a:pPr marL="722313" lvl="1" indent="-265113" fontAlgn="auto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Linear integral transforms, images as stochastic processes, image formation physics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4 Data structures for image analysis</a:t>
            </a:r>
          </a:p>
          <a:p>
            <a:pPr marL="722313" lvl="1" indent="-265113" fontAlgn="auto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Levels of image data representation, traditional image data structures, hierarchical data structures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</a:t>
            </a:r>
            <a:r>
              <a:rPr lang="zh-TW" altLang="en-US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5 Image pre-processing</a:t>
            </a:r>
          </a:p>
          <a:p>
            <a:pPr marL="722313" lvl="1" indent="-265113" fontAlgn="auto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Pixel brightness transformations, geometric transformations, local pre-processing, image restoration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6 </a:t>
            </a: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Segmentation I</a:t>
            </a:r>
          </a:p>
          <a:p>
            <a:pPr marL="722313" lvl="1" indent="-265113" fontAlgn="auto">
              <a:defRPr/>
            </a:pPr>
            <a:r>
              <a:rPr lang="en-US" altLang="zh-TW" sz="160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Thresholding</a:t>
            </a: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, edge-based segmentation, region-based segmentation, matching, evaluation issues in segmentation</a:t>
            </a:r>
          </a:p>
          <a:p>
            <a:pPr marL="265113" indent="-265113" fontAlgn="auto">
              <a:defRPr/>
            </a:pPr>
            <a:endParaRPr lang="en-US" altLang="zh-TW" sz="2800" dirty="0" smtClean="0">
              <a:solidFill>
                <a:srgbClr val="FF0000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ChangeArrowheads="1"/>
          </p:cNvSpPr>
          <p:nvPr/>
        </p:nvSpPr>
        <p:spPr bwMode="auto">
          <a:xfrm>
            <a:off x="8197850" y="3086100"/>
            <a:ext cx="946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zh-TW" altLang="en-US" sz="1200"/>
              <a:t>（甲狀腺）</a:t>
            </a: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3521075" y="850900"/>
            <a:ext cx="1987550" cy="4619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Assignment</a:t>
            </a:r>
            <a:endParaRPr lang="en-US" altLang="zh-TW"/>
          </a:p>
        </p:txBody>
      </p:sp>
      <p:sp>
        <p:nvSpPr>
          <p:cNvPr id="33796" name="Rectangle 3"/>
          <p:cNvSpPr txBox="1">
            <a:spLocks noChangeArrowheads="1"/>
          </p:cNvSpPr>
          <p:nvPr/>
        </p:nvSpPr>
        <p:spPr bwMode="auto">
          <a:xfrm>
            <a:off x="895350" y="1555750"/>
            <a:ext cx="7526338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22313" indent="-265113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FF0000"/>
                </a:solidFill>
                <a:ea typeface="SimSun" panose="02010600030101010101" pitchFamily="2" charset="-122"/>
              </a:rPr>
              <a:t>Project Topics</a:t>
            </a:r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  <a:ea typeface="SimSun" panose="02010600030101010101" pitchFamily="2" charset="-122"/>
              </a:rPr>
              <a:t>Face detection</a:t>
            </a:r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  <a:ea typeface="SimSun" panose="02010600030101010101" pitchFamily="2" charset="-122"/>
              </a:rPr>
              <a:t>Vehicle detection</a:t>
            </a:r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  <a:ea typeface="SimSun" panose="02010600030101010101" pitchFamily="2" charset="-122"/>
              </a:rPr>
              <a:t>Obstacle detection</a:t>
            </a:r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  <a:ea typeface="SimSun" panose="02010600030101010101" pitchFamily="2" charset="-122"/>
              </a:rPr>
              <a:t>Road sign detection</a:t>
            </a:r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  <a:ea typeface="SimSun" panose="02010600030101010101" pitchFamily="2" charset="-122"/>
              </a:rPr>
              <a:t>Lane detection</a:t>
            </a:r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  <a:ea typeface="SimSun" panose="02010600030101010101" pitchFamily="2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057019" y="1260793"/>
            <a:ext cx="5057775" cy="823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4800" b="1" dirty="0">
                <a:solidFill>
                  <a:srgbClr val="006600"/>
                </a:solidFill>
              </a:rPr>
              <a:t>Image Processing</a:t>
            </a:r>
          </a:p>
        </p:txBody>
      </p:sp>
      <p:pic>
        <p:nvPicPr>
          <p:cNvPr id="18437" name="Picture 5" descr="Convolutional Neural Networks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27" y="265176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980342" y="5687822"/>
            <a:ext cx="5503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http://rnd.azoft.com/convolutional-neural-networks-object-detection/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13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057019" y="1260793"/>
            <a:ext cx="5057775" cy="823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4800" b="1" dirty="0">
                <a:solidFill>
                  <a:srgbClr val="006600"/>
                </a:solidFill>
              </a:rPr>
              <a:t>Image Processing</a:t>
            </a:r>
          </a:p>
        </p:txBody>
      </p:sp>
      <p:sp>
        <p:nvSpPr>
          <p:cNvPr id="2" name="矩形 1"/>
          <p:cNvSpPr/>
          <p:nvPr/>
        </p:nvSpPr>
        <p:spPr>
          <a:xfrm>
            <a:off x="1980342" y="5687822"/>
            <a:ext cx="5503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http://cs.stanford.edu/~taranlan/</a:t>
            </a:r>
            <a:endParaRPr lang="zh-TW" altLang="en-US" sz="1400" dirty="0"/>
          </a:p>
        </p:txBody>
      </p:sp>
      <p:pic>
        <p:nvPicPr>
          <p:cNvPr id="69634" name="Picture 2" descr="「object recognitio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19" y="2489980"/>
            <a:ext cx="4781423" cy="310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4502" y="5945159"/>
            <a:ext cx="71509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https://chaosmail.github.io/deeplearning/2016/10/22/intro-to-deep-learning-for-computer-vision/</a:t>
            </a:r>
            <a:endParaRPr lang="zh-TW" altLang="en-US" sz="1400" dirty="0"/>
          </a:p>
        </p:txBody>
      </p:sp>
      <p:pic>
        <p:nvPicPr>
          <p:cNvPr id="71682" name="Picture 2" descr="Image Recognition through Object Dete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5" y="789791"/>
            <a:ext cx="7692845" cy="51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232025" y="2733675"/>
            <a:ext cx="4554538" cy="1920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4000">
                <a:solidFill>
                  <a:srgbClr val="FF0000"/>
                </a:solidFill>
                <a:latin typeface="Verdana" panose="020B0604030504040204" pitchFamily="34" charset="0"/>
              </a:rPr>
              <a:t>Image Sampling </a:t>
            </a:r>
          </a:p>
          <a:p>
            <a:pPr algn="ctr" eaLnBrk="1" hangingPunct="1"/>
            <a:r>
              <a:rPr lang="en-US" altLang="zh-TW" sz="4000">
                <a:solidFill>
                  <a:srgbClr val="FF0000"/>
                </a:solidFill>
                <a:latin typeface="Verdana" panose="020B0604030504040204" pitchFamily="34" charset="0"/>
              </a:rPr>
              <a:t>and </a:t>
            </a:r>
          </a:p>
          <a:p>
            <a:pPr algn="ctr" eaLnBrk="1" hangingPunct="1"/>
            <a:r>
              <a:rPr lang="en-US" altLang="zh-TW" sz="4000">
                <a:solidFill>
                  <a:srgbClr val="FF0000"/>
                </a:solidFill>
                <a:latin typeface="Verdana" panose="020B0604030504040204" pitchFamily="34" charset="0"/>
              </a:rPr>
              <a:t>Quantization</a:t>
            </a:r>
            <a:endParaRPr lang="en-US" altLang="zh-TW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993900" y="722313"/>
            <a:ext cx="5476875" cy="4619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Image Sampling and Quantization</a:t>
            </a:r>
            <a:endParaRPr lang="en-US" altLang="zh-TW" sz="2400"/>
          </a:p>
        </p:txBody>
      </p:sp>
      <p:pic>
        <p:nvPicPr>
          <p:cNvPr id="2048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298575"/>
            <a:ext cx="5434013" cy="49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993900" y="722313"/>
            <a:ext cx="5476875" cy="4619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rgbClr val="FF0000"/>
                </a:solidFill>
                <a:latin typeface="Verdana" panose="020B0604030504040204" pitchFamily="34" charset="0"/>
              </a:rPr>
              <a:t>Image Sampling and Quantization</a:t>
            </a:r>
            <a:endParaRPr lang="en-US" altLang="zh-TW" sz="240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52463" y="1270000"/>
            <a:ext cx="8491537" cy="22320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FF0000"/>
                </a:solidFill>
              </a:rPr>
              <a:t>S</a:t>
            </a:r>
            <a:r>
              <a:rPr lang="en-US" altLang="zh-CN" smtClean="0">
                <a:solidFill>
                  <a:srgbClr val="FF0000"/>
                </a:solidFill>
                <a:ea typeface="SimSun" panose="02010600030101010101" pitchFamily="2" charset="-122"/>
              </a:rPr>
              <a:t>ampling</a:t>
            </a:r>
            <a:r>
              <a:rPr lang="en-US" altLang="zh-TW" smtClean="0">
                <a:solidFill>
                  <a:srgbClr val="FF0000"/>
                </a:solidFill>
              </a:rPr>
              <a:t>:</a:t>
            </a:r>
            <a:r>
              <a:rPr lang="en-US" altLang="zh-TW" smtClean="0"/>
              <a:t> d</a:t>
            </a:r>
            <a:r>
              <a:rPr lang="en-US" altLang="zh-CN" smtClean="0">
                <a:ea typeface="SimSun" panose="02010600030101010101" pitchFamily="2" charset="-122"/>
              </a:rPr>
              <a:t>igitizing the 2-dimensional spatial coordinate </a:t>
            </a:r>
            <a:r>
              <a:rPr lang="en-US" altLang="zh-TW" smtClean="0"/>
              <a:t>values</a:t>
            </a:r>
            <a:endParaRPr lang="en-US" altLang="zh-CN" smtClean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TW" smtClean="0">
                <a:solidFill>
                  <a:srgbClr val="FF0000"/>
                </a:solidFill>
              </a:rPr>
              <a:t>Q</a:t>
            </a:r>
            <a:r>
              <a:rPr lang="en-US" altLang="zh-CN" smtClean="0">
                <a:solidFill>
                  <a:srgbClr val="FF0000"/>
                </a:solidFill>
                <a:ea typeface="SimSun" panose="02010600030101010101" pitchFamily="2" charset="-122"/>
              </a:rPr>
              <a:t>uantization</a:t>
            </a:r>
            <a:r>
              <a:rPr lang="en-US" altLang="zh-TW" smtClean="0">
                <a:solidFill>
                  <a:srgbClr val="FF0000"/>
                </a:solidFill>
              </a:rPr>
              <a:t>:</a:t>
            </a:r>
            <a:r>
              <a:rPr lang="en-US" altLang="zh-TW" smtClean="0"/>
              <a:t> d</a:t>
            </a:r>
            <a:r>
              <a:rPr lang="en-US" altLang="zh-CN" smtClean="0">
                <a:ea typeface="SimSun" panose="02010600030101010101" pitchFamily="2" charset="-122"/>
              </a:rPr>
              <a:t>igitizing the amplitude </a:t>
            </a:r>
            <a:r>
              <a:rPr lang="en-US" altLang="zh-TW" smtClean="0"/>
              <a:t>values </a:t>
            </a:r>
            <a:r>
              <a:rPr lang="en-US" altLang="zh-CN" smtClean="0">
                <a:ea typeface="SimSun" panose="02010600030101010101" pitchFamily="2" charset="-122"/>
              </a:rPr>
              <a:t>(brightness level)</a:t>
            </a:r>
          </a:p>
        </p:txBody>
      </p:sp>
      <p:pic>
        <p:nvPicPr>
          <p:cNvPr id="2150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724150"/>
            <a:ext cx="52768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2706688" y="776288"/>
            <a:ext cx="3552825" cy="4619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/>
              <a:t>Representing Digital Images</a:t>
            </a:r>
          </a:p>
        </p:txBody>
      </p:sp>
      <p:pic>
        <p:nvPicPr>
          <p:cNvPr id="2253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1616075"/>
            <a:ext cx="4333875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065338" y="822325"/>
            <a:ext cx="4918075" cy="4619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400"/>
              <a:t>Representing Digital Images--Examples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1192213" y="2520950"/>
            <a:ext cx="264795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/>
              <a:t>P2</a:t>
            </a:r>
          </a:p>
          <a:p>
            <a:pPr eaLnBrk="1" hangingPunct="1"/>
            <a:r>
              <a:rPr lang="en-US" altLang="zh-TW"/>
              <a:t>320 240</a:t>
            </a:r>
          </a:p>
          <a:p>
            <a:pPr eaLnBrk="1" hangingPunct="1"/>
            <a:r>
              <a:rPr lang="en-US" altLang="zh-TW"/>
              <a:t>255</a:t>
            </a:r>
          </a:p>
          <a:p>
            <a:pPr eaLnBrk="1" hangingPunct="1"/>
            <a:r>
              <a:rPr lang="en-US" altLang="zh-TW"/>
              <a:t>200 215 25 …</a:t>
            </a:r>
          </a:p>
          <a:p>
            <a:pPr eaLnBrk="1" hangingPunct="1"/>
            <a:r>
              <a:rPr lang="en-US" altLang="zh-TW"/>
              <a:t>55   25   25 …</a:t>
            </a:r>
          </a:p>
          <a:p>
            <a:pPr eaLnBrk="1" hangingPunct="1"/>
            <a:r>
              <a:rPr lang="en-US" altLang="zh-TW"/>
              <a:t>25   55   255 …</a:t>
            </a:r>
            <a:endParaRPr lang="zh-TW" altLang="en-US"/>
          </a:p>
        </p:txBody>
      </p:sp>
      <p:sp>
        <p:nvSpPr>
          <p:cNvPr id="23556" name="Rectangle 6"/>
          <p:cNvSpPr>
            <a:spLocks noGrp="1" noChangeArrowheads="1"/>
          </p:cNvSpPr>
          <p:nvPr>
            <p:ph sz="half" idx="1"/>
          </p:nvPr>
        </p:nvSpPr>
        <p:spPr>
          <a:xfrm>
            <a:off x="1041400" y="1600200"/>
            <a:ext cx="3454400" cy="45259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sz="2800" smtClean="0"/>
              <a:t>PGM file</a:t>
            </a:r>
          </a:p>
        </p:txBody>
      </p:sp>
      <p:sp>
        <p:nvSpPr>
          <p:cNvPr id="23557" name="Rectangle 8"/>
          <p:cNvSpPr>
            <a:spLocks noGrp="1" noChangeArrowheads="1"/>
          </p:cNvSpPr>
          <p:nvPr>
            <p:ph sz="half" idx="2"/>
          </p:nvPr>
        </p:nvSpPr>
        <p:spPr>
          <a:xfrm>
            <a:off x="4351338" y="1622425"/>
            <a:ext cx="4038600" cy="45259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sz="2800" dirty="0" smtClean="0"/>
              <a:t>PPM file</a:t>
            </a:r>
          </a:p>
          <a:p>
            <a:pPr eaLnBrk="1" hangingPunct="1"/>
            <a:endParaRPr lang="zh-TW" altLang="en-US" sz="2800" dirty="0" smtClean="0"/>
          </a:p>
        </p:txBody>
      </p:sp>
      <p:sp>
        <p:nvSpPr>
          <p:cNvPr id="23558" name="Rectangle 9"/>
          <p:cNvSpPr>
            <a:spLocks noChangeArrowheads="1"/>
          </p:cNvSpPr>
          <p:nvPr/>
        </p:nvSpPr>
        <p:spPr bwMode="auto">
          <a:xfrm>
            <a:off x="4524375" y="2520950"/>
            <a:ext cx="4173538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/>
              <a:t>P3</a:t>
            </a:r>
          </a:p>
          <a:p>
            <a:pPr eaLnBrk="1" hangingPunct="1"/>
            <a:r>
              <a:rPr lang="en-US" altLang="zh-TW"/>
              <a:t># Created by Paint Shop Pro 5</a:t>
            </a:r>
          </a:p>
          <a:p>
            <a:pPr eaLnBrk="1" hangingPunct="1"/>
            <a:r>
              <a:rPr lang="en-US" altLang="zh-TW"/>
              <a:t>320 240</a:t>
            </a:r>
          </a:p>
          <a:p>
            <a:pPr eaLnBrk="1" hangingPunct="1"/>
            <a:r>
              <a:rPr lang="en-US" altLang="zh-TW"/>
              <a:t>255</a:t>
            </a:r>
          </a:p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200</a:t>
            </a:r>
            <a:r>
              <a:rPr lang="en-US" altLang="zh-TW"/>
              <a:t> </a:t>
            </a:r>
            <a:r>
              <a:rPr lang="en-US" altLang="zh-TW">
                <a:solidFill>
                  <a:schemeClr val="accent1"/>
                </a:solidFill>
              </a:rPr>
              <a:t>215</a:t>
            </a:r>
            <a:r>
              <a:rPr lang="en-US" altLang="zh-TW"/>
              <a:t> </a:t>
            </a:r>
            <a:r>
              <a:rPr lang="en-US" altLang="zh-TW">
                <a:solidFill>
                  <a:schemeClr val="accent2"/>
                </a:solidFill>
              </a:rPr>
              <a:t>25</a:t>
            </a:r>
            <a:r>
              <a:rPr lang="en-US" altLang="zh-TW"/>
              <a:t>   </a:t>
            </a:r>
            <a:r>
              <a:rPr lang="en-US" altLang="zh-TW">
                <a:solidFill>
                  <a:srgbClr val="FF0000"/>
                </a:solidFill>
              </a:rPr>
              <a:t>200</a:t>
            </a:r>
            <a:r>
              <a:rPr lang="en-US" altLang="zh-TW"/>
              <a:t> </a:t>
            </a:r>
            <a:r>
              <a:rPr lang="en-US" altLang="zh-TW">
                <a:solidFill>
                  <a:schemeClr val="accent1"/>
                </a:solidFill>
              </a:rPr>
              <a:t>215</a:t>
            </a:r>
            <a:r>
              <a:rPr lang="en-US" altLang="zh-TW"/>
              <a:t> </a:t>
            </a:r>
            <a:r>
              <a:rPr lang="en-US" altLang="zh-TW">
                <a:solidFill>
                  <a:schemeClr val="accent2"/>
                </a:solidFill>
              </a:rPr>
              <a:t>25</a:t>
            </a:r>
            <a:r>
              <a:rPr lang="en-US" altLang="zh-TW"/>
              <a:t> …</a:t>
            </a:r>
          </a:p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55</a:t>
            </a:r>
            <a:r>
              <a:rPr lang="en-US" altLang="zh-TW"/>
              <a:t>   </a:t>
            </a:r>
            <a:r>
              <a:rPr lang="en-US" altLang="zh-TW">
                <a:solidFill>
                  <a:schemeClr val="accent1"/>
                </a:solidFill>
              </a:rPr>
              <a:t>25</a:t>
            </a:r>
            <a:r>
              <a:rPr lang="en-US" altLang="zh-TW"/>
              <a:t>   </a:t>
            </a:r>
            <a:r>
              <a:rPr lang="en-US" altLang="zh-TW">
                <a:solidFill>
                  <a:schemeClr val="accent2"/>
                </a:solidFill>
              </a:rPr>
              <a:t>25   </a:t>
            </a:r>
            <a:r>
              <a:rPr lang="en-US" altLang="zh-TW">
                <a:solidFill>
                  <a:srgbClr val="FF0000"/>
                </a:solidFill>
              </a:rPr>
              <a:t>55</a:t>
            </a:r>
            <a:r>
              <a:rPr lang="en-US" altLang="zh-TW"/>
              <a:t>   </a:t>
            </a:r>
            <a:r>
              <a:rPr lang="en-US" altLang="zh-TW">
                <a:solidFill>
                  <a:schemeClr val="accent1"/>
                </a:solidFill>
              </a:rPr>
              <a:t>25</a:t>
            </a:r>
            <a:r>
              <a:rPr lang="en-US" altLang="zh-TW"/>
              <a:t>   </a:t>
            </a:r>
            <a:r>
              <a:rPr lang="en-US" altLang="zh-TW">
                <a:solidFill>
                  <a:schemeClr val="accent2"/>
                </a:solidFill>
              </a:rPr>
              <a:t>25</a:t>
            </a:r>
            <a:r>
              <a:rPr lang="en-US" altLang="zh-TW"/>
              <a:t> …</a:t>
            </a:r>
          </a:p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  </a:t>
            </a:r>
            <a:r>
              <a:rPr lang="en-US" altLang="zh-TW">
                <a:solidFill>
                  <a:schemeClr val="accent1"/>
                </a:solidFill>
              </a:rPr>
              <a:t>55</a:t>
            </a:r>
            <a:r>
              <a:rPr lang="en-US" altLang="zh-TW"/>
              <a:t>   </a:t>
            </a:r>
            <a:r>
              <a:rPr lang="en-US" altLang="zh-TW">
                <a:solidFill>
                  <a:schemeClr val="accent2"/>
                </a:solidFill>
              </a:rPr>
              <a:t>255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  </a:t>
            </a:r>
            <a:r>
              <a:rPr lang="en-US" altLang="zh-TW">
                <a:solidFill>
                  <a:schemeClr val="accent1"/>
                </a:solidFill>
              </a:rPr>
              <a:t>55</a:t>
            </a:r>
            <a:r>
              <a:rPr lang="en-US" altLang="zh-TW"/>
              <a:t>  </a:t>
            </a:r>
            <a:r>
              <a:rPr lang="en-US" altLang="zh-TW">
                <a:solidFill>
                  <a:schemeClr val="accent2"/>
                </a:solidFill>
              </a:rPr>
              <a:t> 255 </a:t>
            </a:r>
            <a:r>
              <a:rPr lang="en-US" altLang="zh-TW"/>
              <a:t>…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1692</TotalTime>
  <Words>405</Words>
  <Application>Microsoft Office PowerPoint</Application>
  <PresentationFormat>如螢幕大小 (4:3)</PresentationFormat>
  <Paragraphs>90</Paragraphs>
  <Slides>19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SimSun</vt:lpstr>
      <vt:lpstr>微軟正黑體</vt:lpstr>
      <vt:lpstr>新細明體</vt:lpstr>
      <vt:lpstr>Arial</vt:lpstr>
      <vt:lpstr>Calibri</vt:lpstr>
      <vt:lpstr>Garamond</vt:lpstr>
      <vt:lpstr>Times New Roman</vt:lpstr>
      <vt:lpstr>Verdana</vt:lpstr>
      <vt:lpstr>有機</vt:lpstr>
      <vt:lpstr>Image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Gonzalez</dc:creator>
  <cp:lastModifiedBy>User</cp:lastModifiedBy>
  <cp:revision>117</cp:revision>
  <dcterms:created xsi:type="dcterms:W3CDTF">2001-12-06T17:51:11Z</dcterms:created>
  <dcterms:modified xsi:type="dcterms:W3CDTF">2018-09-05T07:30:19Z</dcterms:modified>
</cp:coreProperties>
</file>